
<file path=[Content_Types].xml><?xml version="1.0" encoding="utf-8"?>
<Types xmlns="http://schemas.openxmlformats.org/package/2006/content-types">
  <Default Extension="jpeg" ContentType="image/jpe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60" r:id="rId5"/>
    <p:sldId id="261" r:id="rId6"/>
    <p:sldId id="262" r:id="rId7"/>
    <p:sldId id="263" r:id="rId8"/>
    <p:sldId id="264" r:id="rId9"/>
  </p:sldIdLst>
  <p:sldSz cx="9144000" cy="6858000" type="screen4x3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jpeg>
</file>

<file path=ppt/media/image11.jpeg>
</file>

<file path=ppt/media/image2.png>
</file>

<file path=ppt/media/image2.tiff>
</file>

<file path=ppt/media/image3.png>
</file>

<file path=ppt/media/image3.tiff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365125"/>
            <a:ext cx="78867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080" y="1658303"/>
            <a:ext cx="8229600" cy="1143000"/>
          </a:xfrm>
        </p:spPr>
        <p:txBody>
          <a:bodyPr/>
          <a:p>
            <a:r>
              <a:rPr lang="zh-CN" altLang="en-US"/>
              <a:t>骨髓瘤细胞</a:t>
            </a:r>
            <a:r>
              <a:rPr lang="en-US" altLang="zh-CN"/>
              <a:t>BDG</a:t>
            </a:r>
            <a:r>
              <a:rPr lang="zh-CN" altLang="en-US"/>
              <a:t>小鼠成瘤总结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13430" y="5136515"/>
            <a:ext cx="43611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汇报人：赵新颖</a:t>
            </a:r>
            <a:endParaRPr lang="zh-CN" altLang="en-US" sz="2800"/>
          </a:p>
          <a:p>
            <a:r>
              <a:rPr lang="zh-CN" altLang="en-US" sz="2800"/>
              <a:t>日期：</a:t>
            </a:r>
            <a:r>
              <a:rPr lang="en-US" altLang="zh-CN" sz="2800"/>
              <a:t>2018-1-13</a:t>
            </a:r>
            <a:endParaRPr lang="en-US" altLang="zh-CN" sz="280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961390" y="464820"/>
            <a:ext cx="6288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表</a:t>
            </a:r>
            <a:r>
              <a:rPr lang="en-US" altLang="zh-CN"/>
              <a:t>1:</a:t>
            </a:r>
            <a:r>
              <a:rPr lang="zh-CN" altLang="en-US"/>
              <a:t>骨髓瘤细胞打小鼠详情表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3315" y="1398270"/>
            <a:ext cx="6958330" cy="4546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6385" name="组合 73"/>
          <p:cNvGrpSpPr/>
          <p:nvPr/>
        </p:nvGrpSpPr>
        <p:grpSpPr>
          <a:xfrm>
            <a:off x="352425" y="4416425"/>
            <a:ext cx="7627938" cy="981075"/>
            <a:chOff x="3137520" y="3992688"/>
            <a:chExt cx="5202758" cy="1311089"/>
          </a:xfrm>
        </p:grpSpPr>
        <p:grpSp>
          <p:nvGrpSpPr>
            <p:cNvPr id="16386" name="组合 74"/>
            <p:cNvGrpSpPr/>
            <p:nvPr/>
          </p:nvGrpSpPr>
          <p:grpSpPr>
            <a:xfrm>
              <a:off x="3137520" y="3992688"/>
              <a:ext cx="5202758" cy="1311089"/>
              <a:chOff x="3137520" y="3992688"/>
              <a:chExt cx="5202758" cy="1311089"/>
            </a:xfrm>
          </p:grpSpPr>
          <p:sp>
            <p:nvSpPr>
              <p:cNvPr id="88" name="右箭头 87"/>
              <p:cNvSpPr/>
              <p:nvPr/>
            </p:nvSpPr>
            <p:spPr>
              <a:xfrm>
                <a:off x="3359162" y="4509436"/>
                <a:ext cx="4981116" cy="57180"/>
              </a:xfrm>
              <a:prstGeom prst="rightArrow">
                <a:avLst/>
              </a:prstGeom>
              <a:solidFill>
                <a:srgbClr val="4F81BD"/>
              </a:solidFill>
              <a:ln w="25400" cap="flat" cmpd="sng" algn="ctr">
                <a:solidFill>
                  <a:srgbClr val="4F81BD">
                    <a:shade val="50000"/>
                  </a:srgbClr>
                </a:solidFill>
                <a:prstDash val="solid"/>
              </a:ln>
              <a:effectLst/>
            </p:spPr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Times New Roman" panose="02020603050405020304" charset="0"/>
                  <a:ea typeface="+mn-ea"/>
                  <a:cs typeface="Times New Roman" panose="02020603050405020304" charset="0"/>
                </a:endParaRPr>
              </a:p>
            </p:txBody>
          </p:sp>
          <p:cxnSp>
            <p:nvCxnSpPr>
              <p:cNvPr id="16388" name="直接连接符 88"/>
              <p:cNvCxnSpPr>
                <a:stCxn id="88" idx="1"/>
              </p:cNvCxnSpPr>
              <p:nvPr/>
            </p:nvCxnSpPr>
            <p:spPr>
              <a:xfrm>
                <a:off x="3359696" y="4538274"/>
                <a:ext cx="0" cy="258878"/>
              </a:xfrm>
              <a:prstGeom prst="line">
                <a:avLst/>
              </a:prstGeom>
              <a:ln w="9525" cap="flat" cmpd="sng">
                <a:solidFill>
                  <a:srgbClr val="4A7EB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6389" name="文本框 89"/>
              <p:cNvSpPr txBox="1"/>
              <p:nvPr/>
            </p:nvSpPr>
            <p:spPr>
              <a:xfrm>
                <a:off x="3137520" y="4812284"/>
                <a:ext cx="431619" cy="49149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p>
                <a:pPr defTabSz="914400"/>
                <a:r>
                  <a:rPr lang="en-US" altLang="zh-CN" dirty="0">
                    <a:solidFill>
                      <a:srgbClr val="000000"/>
                    </a:solidFill>
                    <a:latin typeface="Times New Roman" panose="02020603050405020304" charset="0"/>
                    <a:ea typeface="宋体" panose="02010600030101010101" pitchFamily="2" charset="-122"/>
                  </a:rPr>
                  <a:t>D0</a:t>
                </a:r>
                <a:endParaRPr lang="zh-CN" altLang="en-US" dirty="0">
                  <a:solidFill>
                    <a:srgbClr val="000000"/>
                  </a:solidFill>
                  <a:latin typeface="Times New Roman" panose="02020603050405020304" charset="0"/>
                  <a:ea typeface="宋体" panose="02010600030101010101" pitchFamily="2" charset="-122"/>
                </a:endParaRPr>
              </a:p>
            </p:txBody>
          </p:sp>
          <p:cxnSp>
            <p:nvCxnSpPr>
              <p:cNvPr id="16390" name="直接连接符 90"/>
              <p:cNvCxnSpPr>
                <a:stCxn id="88" idx="1"/>
              </p:cNvCxnSpPr>
              <p:nvPr/>
            </p:nvCxnSpPr>
            <p:spPr>
              <a:xfrm>
                <a:off x="3512096" y="4293096"/>
                <a:ext cx="0" cy="252028"/>
              </a:xfrm>
              <a:prstGeom prst="line">
                <a:avLst/>
              </a:prstGeom>
              <a:ln w="9525" cap="flat" cmpd="sng">
                <a:solidFill>
                  <a:srgbClr val="CC33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91" name="直接连接符 91"/>
              <p:cNvCxnSpPr>
                <a:stCxn id="88" idx="1"/>
              </p:cNvCxnSpPr>
              <p:nvPr/>
            </p:nvCxnSpPr>
            <p:spPr>
              <a:xfrm>
                <a:off x="3935760" y="4545124"/>
                <a:ext cx="0" cy="252028"/>
              </a:xfrm>
              <a:prstGeom prst="line">
                <a:avLst/>
              </a:prstGeom>
              <a:ln w="9525" cap="flat" cmpd="sng">
                <a:solidFill>
                  <a:srgbClr val="4A7EB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92" name="直接连接符 92"/>
              <p:cNvCxnSpPr>
                <a:stCxn id="88" idx="1"/>
              </p:cNvCxnSpPr>
              <p:nvPr/>
            </p:nvCxnSpPr>
            <p:spPr>
              <a:xfrm>
                <a:off x="4511824" y="4545124"/>
                <a:ext cx="0" cy="252028"/>
              </a:xfrm>
              <a:prstGeom prst="line">
                <a:avLst/>
              </a:prstGeom>
              <a:ln w="9525" cap="flat" cmpd="sng">
                <a:solidFill>
                  <a:srgbClr val="4A7EB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93" name="直接连接符 93"/>
              <p:cNvCxnSpPr>
                <a:stCxn id="88" idx="1"/>
              </p:cNvCxnSpPr>
              <p:nvPr/>
            </p:nvCxnSpPr>
            <p:spPr>
              <a:xfrm>
                <a:off x="5087888" y="4545124"/>
                <a:ext cx="0" cy="252028"/>
              </a:xfrm>
              <a:prstGeom prst="line">
                <a:avLst/>
              </a:prstGeom>
              <a:ln w="9525" cap="flat" cmpd="sng">
                <a:solidFill>
                  <a:srgbClr val="4A7EB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94" name="直接连接符 94"/>
              <p:cNvCxnSpPr>
                <a:stCxn id="88" idx="1"/>
              </p:cNvCxnSpPr>
              <p:nvPr/>
            </p:nvCxnSpPr>
            <p:spPr>
              <a:xfrm>
                <a:off x="5663952" y="4545124"/>
                <a:ext cx="0" cy="252028"/>
              </a:xfrm>
              <a:prstGeom prst="line">
                <a:avLst/>
              </a:prstGeom>
              <a:ln w="9525" cap="flat" cmpd="sng">
                <a:solidFill>
                  <a:srgbClr val="4A7EB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95" name="直接连接符 95"/>
              <p:cNvCxnSpPr>
                <a:stCxn id="88" idx="1"/>
              </p:cNvCxnSpPr>
              <p:nvPr/>
            </p:nvCxnSpPr>
            <p:spPr>
              <a:xfrm>
                <a:off x="6312024" y="4545124"/>
                <a:ext cx="0" cy="252028"/>
              </a:xfrm>
              <a:prstGeom prst="line">
                <a:avLst/>
              </a:prstGeom>
              <a:ln w="9525" cap="flat" cmpd="sng">
                <a:solidFill>
                  <a:srgbClr val="4A7EB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96" name="直接连接符 96"/>
              <p:cNvCxnSpPr>
                <a:stCxn id="88" idx="1"/>
              </p:cNvCxnSpPr>
              <p:nvPr/>
            </p:nvCxnSpPr>
            <p:spPr>
              <a:xfrm>
                <a:off x="6960096" y="4545124"/>
                <a:ext cx="0" cy="252028"/>
              </a:xfrm>
              <a:prstGeom prst="line">
                <a:avLst/>
              </a:prstGeom>
              <a:ln w="9525" cap="flat" cmpd="sng">
                <a:solidFill>
                  <a:srgbClr val="4A7EB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6397" name="文本框 97"/>
              <p:cNvSpPr txBox="1"/>
              <p:nvPr/>
            </p:nvSpPr>
            <p:spPr>
              <a:xfrm>
                <a:off x="3359162" y="3992688"/>
                <a:ext cx="431619" cy="49149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p>
                <a:pPr defTabSz="914400"/>
                <a:r>
                  <a:rPr lang="en-US" altLang="zh-CN" dirty="0">
                    <a:solidFill>
                      <a:srgbClr val="000000"/>
                    </a:solidFill>
                    <a:latin typeface="Times New Roman" panose="02020603050405020304" charset="0"/>
                    <a:ea typeface="宋体" panose="02010600030101010101" pitchFamily="2" charset="-122"/>
                  </a:rPr>
                  <a:t>D1</a:t>
                </a:r>
                <a:endParaRPr lang="zh-CN" altLang="en-US" dirty="0">
                  <a:solidFill>
                    <a:srgbClr val="000000"/>
                  </a:solidFill>
                  <a:latin typeface="Times New Roman" panose="02020603050405020304" charset="0"/>
                  <a:ea typeface="宋体" panose="02010600030101010101" pitchFamily="2" charset="-122"/>
                </a:endParaRPr>
              </a:p>
            </p:txBody>
          </p:sp>
          <p:cxnSp>
            <p:nvCxnSpPr>
              <p:cNvPr id="16398" name="直接连接符 98"/>
              <p:cNvCxnSpPr>
                <a:stCxn id="88" idx="1"/>
              </p:cNvCxnSpPr>
              <p:nvPr/>
            </p:nvCxnSpPr>
            <p:spPr>
              <a:xfrm>
                <a:off x="7608168" y="4545124"/>
                <a:ext cx="0" cy="252028"/>
              </a:xfrm>
              <a:prstGeom prst="line">
                <a:avLst/>
              </a:prstGeom>
              <a:ln w="9525" cap="flat" cmpd="sng">
                <a:solidFill>
                  <a:srgbClr val="4A7EB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99" name="直接连接符 99"/>
              <p:cNvCxnSpPr>
                <a:stCxn id="88" idx="1"/>
              </p:cNvCxnSpPr>
              <p:nvPr/>
            </p:nvCxnSpPr>
            <p:spPr>
              <a:xfrm>
                <a:off x="8256240" y="4545124"/>
                <a:ext cx="0" cy="252028"/>
              </a:xfrm>
              <a:prstGeom prst="line">
                <a:avLst/>
              </a:prstGeom>
              <a:ln w="9525" cap="flat" cmpd="sng">
                <a:solidFill>
                  <a:srgbClr val="4A7EBB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6400" name="直接连接符 75"/>
            <p:cNvCxnSpPr>
              <a:stCxn id="88" idx="1"/>
            </p:cNvCxnSpPr>
            <p:nvPr/>
          </p:nvCxnSpPr>
          <p:spPr>
            <a:xfrm>
              <a:off x="4655840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01" name="直接连接符 76"/>
            <p:cNvCxnSpPr>
              <a:stCxn id="88" idx="1"/>
            </p:cNvCxnSpPr>
            <p:nvPr/>
          </p:nvCxnSpPr>
          <p:spPr>
            <a:xfrm>
              <a:off x="4943872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02" name="直接连接符 77"/>
            <p:cNvCxnSpPr>
              <a:stCxn id="88" idx="1"/>
            </p:cNvCxnSpPr>
            <p:nvPr/>
          </p:nvCxnSpPr>
          <p:spPr>
            <a:xfrm>
              <a:off x="5231904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03" name="直接连接符 78"/>
            <p:cNvCxnSpPr>
              <a:stCxn id="88" idx="1"/>
            </p:cNvCxnSpPr>
            <p:nvPr/>
          </p:nvCxnSpPr>
          <p:spPr>
            <a:xfrm>
              <a:off x="5519936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04" name="直接连接符 79"/>
            <p:cNvCxnSpPr>
              <a:stCxn id="88" idx="1"/>
            </p:cNvCxnSpPr>
            <p:nvPr/>
          </p:nvCxnSpPr>
          <p:spPr>
            <a:xfrm>
              <a:off x="5879976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05" name="直接连接符 80"/>
            <p:cNvCxnSpPr>
              <a:stCxn id="88" idx="1"/>
            </p:cNvCxnSpPr>
            <p:nvPr/>
          </p:nvCxnSpPr>
          <p:spPr>
            <a:xfrm flipH="1">
              <a:off x="6168011" y="4214077"/>
              <a:ext cx="15279" cy="331046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06" name="直接连接符 81"/>
            <p:cNvCxnSpPr>
              <a:stCxn id="88" idx="1"/>
            </p:cNvCxnSpPr>
            <p:nvPr/>
          </p:nvCxnSpPr>
          <p:spPr>
            <a:xfrm>
              <a:off x="6528048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07" name="直接连接符 82"/>
            <p:cNvCxnSpPr>
              <a:stCxn id="88" idx="1"/>
            </p:cNvCxnSpPr>
            <p:nvPr/>
          </p:nvCxnSpPr>
          <p:spPr>
            <a:xfrm>
              <a:off x="6816080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08" name="直接连接符 83"/>
            <p:cNvCxnSpPr>
              <a:stCxn id="88" idx="1"/>
            </p:cNvCxnSpPr>
            <p:nvPr/>
          </p:nvCxnSpPr>
          <p:spPr>
            <a:xfrm>
              <a:off x="7104112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09" name="直接连接符 84"/>
            <p:cNvCxnSpPr>
              <a:stCxn id="88" idx="1"/>
            </p:cNvCxnSpPr>
            <p:nvPr/>
          </p:nvCxnSpPr>
          <p:spPr>
            <a:xfrm>
              <a:off x="7392144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10" name="直接连接符 85"/>
            <p:cNvCxnSpPr>
              <a:stCxn id="88" idx="1"/>
            </p:cNvCxnSpPr>
            <p:nvPr/>
          </p:nvCxnSpPr>
          <p:spPr>
            <a:xfrm>
              <a:off x="7752184" y="4293096"/>
              <a:ext cx="0" cy="252028"/>
            </a:xfrm>
            <a:prstGeom prst="line">
              <a:avLst/>
            </a:prstGeom>
            <a:ln w="9525" cap="flat" cmpd="sng">
              <a:solidFill>
                <a:srgbClr val="CC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11" name="直接连接符 86"/>
            <p:cNvCxnSpPr>
              <a:stCxn id="88" idx="1"/>
            </p:cNvCxnSpPr>
            <p:nvPr/>
          </p:nvCxnSpPr>
          <p:spPr>
            <a:xfrm>
              <a:off x="4619836" y="4293096"/>
              <a:ext cx="3384376" cy="0"/>
            </a:xfrm>
            <a:prstGeom prst="line">
              <a:avLst/>
            </a:prstGeom>
            <a:ln w="9525" cap="flat" cmpd="sng">
              <a:solidFill>
                <a:srgbClr val="BE4B48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412" name="文本框 1"/>
          <p:cNvSpPr txBox="1"/>
          <p:nvPr/>
        </p:nvSpPr>
        <p:spPr>
          <a:xfrm>
            <a:off x="76200" y="188913"/>
            <a:ext cx="9144000" cy="95313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1.KMS11 EV/OE</a:t>
            </a:r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</a:rPr>
              <a:t>细胞皮下成瘤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 NOD/SCID/</a:t>
            </a:r>
            <a:r>
              <a:rPr lang="el-GR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γ 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c</a:t>
            </a:r>
            <a:r>
              <a:rPr lang="en-US" altLang="zh-CN" sz="2800" b="1" baseline="30000" dirty="0">
                <a:latin typeface="Times New Roman" panose="02020603050405020304" charset="0"/>
                <a:ea typeface="宋体" panose="02010600030101010101" pitchFamily="2" charset="-122"/>
              </a:rPr>
              <a:t>null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 mouse </a:t>
            </a:r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</a:rPr>
              <a:t>模型</a:t>
            </a:r>
            <a:endParaRPr lang="zh-CN" altLang="en-US" sz="2800" b="1" dirty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grpSp>
        <p:nvGrpSpPr>
          <p:cNvPr id="16413" name="组合 57"/>
          <p:cNvGrpSpPr/>
          <p:nvPr/>
        </p:nvGrpSpPr>
        <p:grpSpPr>
          <a:xfrm>
            <a:off x="4578350" y="1268413"/>
            <a:ext cx="863600" cy="3311525"/>
            <a:chOff x="4416950" y="1718615"/>
            <a:chExt cx="865461" cy="1526778"/>
          </a:xfrm>
        </p:grpSpPr>
        <p:cxnSp>
          <p:nvCxnSpPr>
            <p:cNvPr id="16414" name="直接连接符 51"/>
            <p:cNvCxnSpPr>
              <a:stCxn id="88" idx="1"/>
            </p:cNvCxnSpPr>
            <p:nvPr/>
          </p:nvCxnSpPr>
          <p:spPr>
            <a:xfrm>
              <a:off x="4416950" y="1718615"/>
              <a:ext cx="304347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15" name="直接连接符 52"/>
            <p:cNvCxnSpPr>
              <a:stCxn id="88" idx="1"/>
            </p:cNvCxnSpPr>
            <p:nvPr/>
          </p:nvCxnSpPr>
          <p:spPr>
            <a:xfrm flipV="1">
              <a:off x="4713726" y="2534412"/>
              <a:ext cx="568685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16" name="直接连接符 53"/>
            <p:cNvCxnSpPr>
              <a:stCxn id="88" idx="1"/>
            </p:cNvCxnSpPr>
            <p:nvPr/>
          </p:nvCxnSpPr>
          <p:spPr>
            <a:xfrm>
              <a:off x="4721297" y="1718615"/>
              <a:ext cx="0" cy="152394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17" name="直接连接符 54"/>
            <p:cNvCxnSpPr>
              <a:stCxn id="88" idx="1"/>
            </p:cNvCxnSpPr>
            <p:nvPr/>
          </p:nvCxnSpPr>
          <p:spPr>
            <a:xfrm flipV="1">
              <a:off x="4448239" y="3245393"/>
              <a:ext cx="265487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418" name="文本框 70"/>
          <p:cNvSpPr txBox="1"/>
          <p:nvPr/>
        </p:nvSpPr>
        <p:spPr>
          <a:xfrm>
            <a:off x="4927600" y="2781300"/>
            <a:ext cx="514350" cy="5842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buFont typeface="Arial" panose="020B0604020202020204" pitchFamily="34" charset="0"/>
              <a:buNone/>
            </a:pPr>
            <a:r>
              <a:rPr lang="en-US" altLang="zh-CN" sz="1600" b="1" dirty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rPr>
              <a:t>6-8 W</a:t>
            </a:r>
            <a:endParaRPr lang="zh-CN" altLang="en-US" sz="1600" b="1" dirty="0">
              <a:solidFill>
                <a:srgbClr val="000000"/>
              </a:solidFill>
              <a:latin typeface="Times New Roman" panose="02020603050405020304" charset="0"/>
              <a:ea typeface="Times New Roman" panose="02020603050405020304" charset="0"/>
            </a:endParaRPr>
          </a:p>
        </p:txBody>
      </p:sp>
      <p:grpSp>
        <p:nvGrpSpPr>
          <p:cNvPr id="16419" name="组合 6"/>
          <p:cNvGrpSpPr/>
          <p:nvPr/>
        </p:nvGrpSpPr>
        <p:grpSpPr>
          <a:xfrm>
            <a:off x="5670550" y="2554288"/>
            <a:ext cx="1936750" cy="912812"/>
            <a:chOff x="8930" y="2729"/>
            <a:chExt cx="3050" cy="1438"/>
          </a:xfrm>
        </p:grpSpPr>
        <p:pic>
          <p:nvPicPr>
            <p:cNvPr id="16420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199652">
              <a:off x="8930" y="2814"/>
              <a:ext cx="1363" cy="732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6421" name="Picture 3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18" y="2729"/>
              <a:ext cx="1362" cy="73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7" name="TextBox 29"/>
            <p:cNvSpPr txBox="1">
              <a:spLocks noChangeArrowheads="1"/>
            </p:cNvSpPr>
            <p:nvPr/>
          </p:nvSpPr>
          <p:spPr bwMode="auto">
            <a:xfrm>
              <a:off x="10123" y="2983"/>
              <a:ext cx="675" cy="472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135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charset="0"/>
                  <a:ea typeface="宋体" panose="02010600030101010101" pitchFamily="2" charset="-122"/>
                  <a:cs typeface="+mn-cs"/>
                </a:rPr>
                <a:t>OR</a:t>
              </a:r>
              <a:endParaRPr kumimoji="0" lang="zh-CN" altLang="en-US" sz="135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423" name="TextBox 34"/>
            <p:cNvSpPr txBox="1"/>
            <p:nvPr/>
          </p:nvSpPr>
          <p:spPr>
            <a:xfrm>
              <a:off x="9138" y="3587"/>
              <a:ext cx="2607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buFont typeface="Arial" panose="020B0604020202020204" pitchFamily="34" charset="0"/>
                <a:buNone/>
              </a:pPr>
              <a:r>
                <a:rPr lang="en-US" altLang="zh-CN" dirty="0">
                  <a:solidFill>
                    <a:srgbClr val="000000"/>
                  </a:solidFill>
                  <a:latin typeface="Times New Roman" panose="02020603050405020304" charset="0"/>
                  <a:ea typeface="宋体" panose="02010600030101010101" pitchFamily="2" charset="-122"/>
                </a:rPr>
                <a:t>Tumorigenesis</a:t>
              </a:r>
              <a:endParaRPr lang="zh-CN" altLang="en-US" dirty="0">
                <a:solidFill>
                  <a:srgbClr val="000000"/>
                </a:solidFill>
                <a:latin typeface="Times New Roman" panose="02020603050405020304" charset="0"/>
                <a:ea typeface="Times New Roman" panose="02020603050405020304" charset="0"/>
              </a:endParaRPr>
            </a:p>
          </p:txBody>
        </p:sp>
      </p:grpSp>
      <p:sp>
        <p:nvSpPr>
          <p:cNvPr id="292" name="矩形 291"/>
          <p:cNvSpPr/>
          <p:nvPr/>
        </p:nvSpPr>
        <p:spPr>
          <a:xfrm>
            <a:off x="-38100" y="2368550"/>
            <a:ext cx="1476375" cy="64611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Times New Roman" panose="02020603050405020304" charset="0"/>
              </a:rPr>
              <a:t>NOD/SCID/</a:t>
            </a:r>
            <a:r>
              <a:rPr kumimoji="0" lang="el-GR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Times New Roman" panose="02020603050405020304" charset="0"/>
              </a:rPr>
              <a:t>γ </a:t>
            </a:r>
            <a:r>
              <a:rPr kumimoji="0" lang="en-US" altLang="zh-CN" sz="1800" b="1" i="0" u="none" strike="noStrike" kern="1200" cap="none" spc="0" normalizeH="0" baseline="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Times New Roman" panose="02020603050405020304" charset="0"/>
              </a:rPr>
              <a:t>c</a:t>
            </a:r>
            <a:r>
              <a:rPr kumimoji="0" lang="en-US" altLang="zh-CN" sz="1800" b="1" i="0" u="none" strike="noStrike" kern="1200" cap="none" spc="0" normalizeH="0" baseline="30000" noProof="0" dirty="0" err="1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Times New Roman" panose="02020603050405020304" charset="0"/>
              </a:rPr>
              <a:t>null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Times New Roman" panose="02020603050405020304" charset="0"/>
              </a:rPr>
              <a:t> mouse 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6425" name="组合 4"/>
          <p:cNvGrpSpPr/>
          <p:nvPr/>
        </p:nvGrpSpPr>
        <p:grpSpPr>
          <a:xfrm>
            <a:off x="1371600" y="1666237"/>
            <a:ext cx="3065465" cy="1797299"/>
            <a:chOff x="2341" y="4384"/>
            <a:chExt cx="4829" cy="2829"/>
          </a:xfrm>
        </p:grpSpPr>
        <p:sp>
          <p:nvSpPr>
            <p:cNvPr id="16426" name="TextBox 32"/>
            <p:cNvSpPr txBox="1"/>
            <p:nvPr/>
          </p:nvSpPr>
          <p:spPr>
            <a:xfrm>
              <a:off x="2341" y="4699"/>
              <a:ext cx="3023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buFont typeface="Arial" panose="020B0604020202020204" pitchFamily="34" charset="0"/>
                <a:buNone/>
              </a:pPr>
              <a:r>
                <a:rPr lang="en-US" altLang="zh-CN" sz="1200" b="1" dirty="0">
                  <a:solidFill>
                    <a:srgbClr val="000000"/>
                  </a:solidFill>
                  <a:latin typeface="Times New Roman" panose="02020603050405020304" charset="0"/>
                  <a:ea typeface="宋体" panose="02010600030101010101" pitchFamily="2" charset="-122"/>
                </a:rPr>
                <a:t>KMS11-Con cells 2x10</a:t>
              </a:r>
              <a:r>
                <a:rPr lang="en-US" altLang="zh-CN" sz="1200" b="1" baseline="30000" dirty="0">
                  <a:solidFill>
                    <a:srgbClr val="000000"/>
                  </a:solidFill>
                  <a:latin typeface="Times New Roman" panose="02020603050405020304" charset="0"/>
                  <a:ea typeface="宋体" panose="02010600030101010101" pitchFamily="2" charset="-122"/>
                </a:rPr>
                <a:t>6</a:t>
              </a:r>
              <a:endParaRPr lang="en-US" altLang="zh-CN" sz="1200" b="1" baseline="30000" dirty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endParaRPr>
            </a:p>
            <a:p>
              <a:pPr>
                <a:buFont typeface="Arial" panose="020B0604020202020204" pitchFamily="34" charset="0"/>
                <a:buNone/>
              </a:pPr>
              <a:r>
                <a:rPr lang="zh-CN" altLang="en-US" sz="1200" b="1" dirty="0">
                  <a:solidFill>
                    <a:srgbClr val="000000"/>
                  </a:solidFill>
                  <a:latin typeface="Times New Roman" panose="02020603050405020304" charset="0"/>
                  <a:ea typeface="宋体" panose="02010600030101010101" pitchFamily="2" charset="-122"/>
                </a:rPr>
                <a:t>皮下</a:t>
              </a:r>
              <a:endParaRPr lang="zh-CN" altLang="en-US" sz="1200" b="1" dirty="0">
                <a:solidFill>
                  <a:srgbClr val="000000"/>
                </a:solidFill>
                <a:latin typeface="Times New Roman" panose="02020603050405020304" charset="0"/>
                <a:ea typeface="Times New Roman" panose="02020603050405020304" charset="0"/>
              </a:endParaRPr>
            </a:p>
          </p:txBody>
        </p:sp>
        <p:pic>
          <p:nvPicPr>
            <p:cNvPr id="16428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96" y="4432"/>
              <a:ext cx="1362" cy="73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6429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86" y="5120"/>
              <a:ext cx="1362" cy="732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6430" name="Group 112"/>
            <p:cNvGrpSpPr>
              <a:grpSpLocks noChangeAspect="1"/>
            </p:cNvGrpSpPr>
            <p:nvPr/>
          </p:nvGrpSpPr>
          <p:grpSpPr>
            <a:xfrm rot="3371737">
              <a:off x="6764" y="4245"/>
              <a:ext cx="267" cy="545"/>
              <a:chOff x="4224" y="2256"/>
              <a:chExt cx="635" cy="1272"/>
            </a:xfrm>
          </p:grpSpPr>
          <p:sp>
            <p:nvSpPr>
              <p:cNvPr id="156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383" y="3199"/>
                <a:ext cx="53" cy="321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57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074" y="2751"/>
                <a:ext cx="392" cy="759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58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240" y="2749"/>
                <a:ext cx="398" cy="128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59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3" y="2279"/>
                <a:ext cx="53" cy="280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60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98" y="226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61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30" y="2611"/>
                <a:ext cx="47" cy="26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62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77" y="3416"/>
                <a:ext cx="53" cy="117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438" name="Group 112"/>
            <p:cNvGrpSpPr>
              <a:grpSpLocks noChangeAspect="1"/>
            </p:cNvGrpSpPr>
            <p:nvPr/>
          </p:nvGrpSpPr>
          <p:grpSpPr>
            <a:xfrm rot="3371737">
              <a:off x="6707" y="5059"/>
              <a:ext cx="270" cy="542"/>
              <a:chOff x="4224" y="2256"/>
              <a:chExt cx="635" cy="1272"/>
            </a:xfrm>
          </p:grpSpPr>
          <p:sp>
            <p:nvSpPr>
              <p:cNvPr id="164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490" y="3098"/>
                <a:ext cx="53" cy="322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65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107" y="2506"/>
                <a:ext cx="394" cy="750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66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180" y="2773"/>
                <a:ext cx="394" cy="123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67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3" y="2146"/>
                <a:ext cx="59" cy="276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68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78" y="219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69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49" y="2424"/>
                <a:ext cx="59" cy="25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70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90" y="3415"/>
                <a:ext cx="53" cy="111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6446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96" y="4432"/>
              <a:ext cx="1362" cy="73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6447" name="Group 112"/>
            <p:cNvGrpSpPr>
              <a:grpSpLocks noChangeAspect="1"/>
            </p:cNvGrpSpPr>
            <p:nvPr/>
          </p:nvGrpSpPr>
          <p:grpSpPr>
            <a:xfrm rot="3371737">
              <a:off x="6764" y="4245"/>
              <a:ext cx="267" cy="545"/>
              <a:chOff x="4224" y="2256"/>
              <a:chExt cx="635" cy="1272"/>
            </a:xfrm>
          </p:grpSpPr>
          <p:sp>
            <p:nvSpPr>
              <p:cNvPr id="173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383" y="3199"/>
                <a:ext cx="53" cy="321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74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074" y="2751"/>
                <a:ext cx="392" cy="759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75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240" y="2749"/>
                <a:ext cx="398" cy="128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76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3" y="2279"/>
                <a:ext cx="53" cy="280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77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98" y="226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78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30" y="2611"/>
                <a:ext cx="47" cy="26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79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77" y="3416"/>
                <a:ext cx="53" cy="117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455" name="Group 112"/>
            <p:cNvGrpSpPr>
              <a:grpSpLocks noChangeAspect="1"/>
            </p:cNvGrpSpPr>
            <p:nvPr/>
          </p:nvGrpSpPr>
          <p:grpSpPr>
            <a:xfrm rot="3371737">
              <a:off x="6707" y="5059"/>
              <a:ext cx="270" cy="542"/>
              <a:chOff x="4224" y="2256"/>
              <a:chExt cx="635" cy="1272"/>
            </a:xfrm>
          </p:grpSpPr>
          <p:sp>
            <p:nvSpPr>
              <p:cNvPr id="181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490" y="3098"/>
                <a:ext cx="53" cy="322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82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107" y="2506"/>
                <a:ext cx="394" cy="750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83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180" y="2773"/>
                <a:ext cx="394" cy="123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84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3" y="2146"/>
                <a:ext cx="59" cy="276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85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78" y="219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86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49" y="2424"/>
                <a:ext cx="59" cy="25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87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90" y="3415"/>
                <a:ext cx="53" cy="111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6463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96" y="4432"/>
              <a:ext cx="1362" cy="73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6464" name="Group 112"/>
            <p:cNvGrpSpPr>
              <a:grpSpLocks noChangeAspect="1"/>
            </p:cNvGrpSpPr>
            <p:nvPr/>
          </p:nvGrpSpPr>
          <p:grpSpPr>
            <a:xfrm rot="3371737">
              <a:off x="6764" y="4245"/>
              <a:ext cx="267" cy="545"/>
              <a:chOff x="4224" y="2256"/>
              <a:chExt cx="635" cy="1272"/>
            </a:xfrm>
          </p:grpSpPr>
          <p:sp>
            <p:nvSpPr>
              <p:cNvPr id="190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383" y="3199"/>
                <a:ext cx="53" cy="321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91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074" y="2751"/>
                <a:ext cx="392" cy="759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92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240" y="2749"/>
                <a:ext cx="398" cy="128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93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3" y="2279"/>
                <a:ext cx="53" cy="280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94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98" y="226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95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30" y="2611"/>
                <a:ext cx="47" cy="26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96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77" y="3416"/>
                <a:ext cx="53" cy="117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472" name="Group 112"/>
            <p:cNvGrpSpPr>
              <a:grpSpLocks noChangeAspect="1"/>
            </p:cNvGrpSpPr>
            <p:nvPr/>
          </p:nvGrpSpPr>
          <p:grpSpPr>
            <a:xfrm rot="3371737">
              <a:off x="6707" y="5059"/>
              <a:ext cx="270" cy="542"/>
              <a:chOff x="4224" y="2256"/>
              <a:chExt cx="635" cy="1272"/>
            </a:xfrm>
          </p:grpSpPr>
          <p:sp>
            <p:nvSpPr>
              <p:cNvPr id="198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490" y="3098"/>
                <a:ext cx="53" cy="322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199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107" y="2506"/>
                <a:ext cx="394" cy="750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00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180" y="2773"/>
                <a:ext cx="394" cy="123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01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3" y="2146"/>
                <a:ext cx="59" cy="276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02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78" y="219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03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49" y="2424"/>
                <a:ext cx="59" cy="25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04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90" y="3415"/>
                <a:ext cx="53" cy="111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6480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96" y="4478"/>
              <a:ext cx="1362" cy="73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6481" name="Group 112"/>
            <p:cNvGrpSpPr>
              <a:grpSpLocks noChangeAspect="1"/>
            </p:cNvGrpSpPr>
            <p:nvPr/>
          </p:nvGrpSpPr>
          <p:grpSpPr>
            <a:xfrm rot="3371737">
              <a:off x="6764" y="4245"/>
              <a:ext cx="267" cy="545"/>
              <a:chOff x="4224" y="2256"/>
              <a:chExt cx="635" cy="1272"/>
            </a:xfrm>
          </p:grpSpPr>
          <p:sp>
            <p:nvSpPr>
              <p:cNvPr id="207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383" y="3199"/>
                <a:ext cx="53" cy="321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08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074" y="2751"/>
                <a:ext cx="392" cy="759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09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240" y="2749"/>
                <a:ext cx="398" cy="128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10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3" y="2279"/>
                <a:ext cx="53" cy="280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11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98" y="226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12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30" y="2611"/>
                <a:ext cx="47" cy="26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13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77" y="3416"/>
                <a:ext cx="53" cy="117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489" name="Group 112"/>
            <p:cNvGrpSpPr>
              <a:grpSpLocks noChangeAspect="1"/>
            </p:cNvGrpSpPr>
            <p:nvPr/>
          </p:nvGrpSpPr>
          <p:grpSpPr>
            <a:xfrm rot="3371737">
              <a:off x="6707" y="5059"/>
              <a:ext cx="270" cy="542"/>
              <a:chOff x="4224" y="2256"/>
              <a:chExt cx="635" cy="1272"/>
            </a:xfrm>
          </p:grpSpPr>
          <p:sp>
            <p:nvSpPr>
              <p:cNvPr id="215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490" y="3098"/>
                <a:ext cx="53" cy="322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16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107" y="2506"/>
                <a:ext cx="394" cy="750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17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180" y="2773"/>
                <a:ext cx="394" cy="123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18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3" y="2146"/>
                <a:ext cx="59" cy="276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19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78" y="219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20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49" y="2424"/>
                <a:ext cx="59" cy="25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21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90" y="3415"/>
                <a:ext cx="53" cy="111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6497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96" y="5792"/>
              <a:ext cx="1362" cy="730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16498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86" y="6481"/>
              <a:ext cx="1362" cy="732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6499" name="Group 112"/>
            <p:cNvGrpSpPr>
              <a:grpSpLocks noChangeAspect="1"/>
            </p:cNvGrpSpPr>
            <p:nvPr/>
          </p:nvGrpSpPr>
          <p:grpSpPr>
            <a:xfrm rot="3371737">
              <a:off x="6764" y="5605"/>
              <a:ext cx="267" cy="545"/>
              <a:chOff x="4224" y="2256"/>
              <a:chExt cx="635" cy="1272"/>
            </a:xfrm>
          </p:grpSpPr>
          <p:sp>
            <p:nvSpPr>
              <p:cNvPr id="225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383" y="3199"/>
                <a:ext cx="53" cy="321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26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073" y="2751"/>
                <a:ext cx="392" cy="759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27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240" y="2749"/>
                <a:ext cx="398" cy="128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28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2" y="2278"/>
                <a:ext cx="53" cy="280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29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98" y="226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0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29" y="2611"/>
                <a:ext cx="47" cy="26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1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76" y="3415"/>
                <a:ext cx="53" cy="117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507" name="Group 112"/>
            <p:cNvGrpSpPr>
              <a:grpSpLocks noChangeAspect="1"/>
            </p:cNvGrpSpPr>
            <p:nvPr/>
          </p:nvGrpSpPr>
          <p:grpSpPr>
            <a:xfrm rot="3371737">
              <a:off x="6707" y="6419"/>
              <a:ext cx="270" cy="542"/>
              <a:chOff x="4224" y="2256"/>
              <a:chExt cx="635" cy="1272"/>
            </a:xfrm>
          </p:grpSpPr>
          <p:sp>
            <p:nvSpPr>
              <p:cNvPr id="233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490" y="3098"/>
                <a:ext cx="53" cy="322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4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106" y="2505"/>
                <a:ext cx="394" cy="750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5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180" y="2773"/>
                <a:ext cx="394" cy="123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6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2" y="2146"/>
                <a:ext cx="59" cy="276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7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77" y="219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8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48" y="2424"/>
                <a:ext cx="59" cy="25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39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89" y="3415"/>
                <a:ext cx="53" cy="111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6515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96" y="5792"/>
              <a:ext cx="1362" cy="73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6516" name="Group 112"/>
            <p:cNvGrpSpPr>
              <a:grpSpLocks noChangeAspect="1"/>
            </p:cNvGrpSpPr>
            <p:nvPr/>
          </p:nvGrpSpPr>
          <p:grpSpPr>
            <a:xfrm rot="3371737">
              <a:off x="6764" y="5605"/>
              <a:ext cx="267" cy="545"/>
              <a:chOff x="4224" y="2256"/>
              <a:chExt cx="635" cy="1272"/>
            </a:xfrm>
          </p:grpSpPr>
          <p:sp>
            <p:nvSpPr>
              <p:cNvPr id="242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383" y="3199"/>
                <a:ext cx="53" cy="321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43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073" y="2751"/>
                <a:ext cx="392" cy="759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44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240" y="2749"/>
                <a:ext cx="398" cy="128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45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2" y="2278"/>
                <a:ext cx="53" cy="280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46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98" y="226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47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29" y="2611"/>
                <a:ext cx="47" cy="26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48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76" y="3415"/>
                <a:ext cx="53" cy="117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524" name="Group 112"/>
            <p:cNvGrpSpPr>
              <a:grpSpLocks noChangeAspect="1"/>
            </p:cNvGrpSpPr>
            <p:nvPr/>
          </p:nvGrpSpPr>
          <p:grpSpPr>
            <a:xfrm rot="3371737">
              <a:off x="6707" y="6419"/>
              <a:ext cx="270" cy="542"/>
              <a:chOff x="4224" y="2256"/>
              <a:chExt cx="635" cy="1272"/>
            </a:xfrm>
          </p:grpSpPr>
          <p:sp>
            <p:nvSpPr>
              <p:cNvPr id="250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490" y="3098"/>
                <a:ext cx="53" cy="322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51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106" y="2505"/>
                <a:ext cx="394" cy="750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52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180" y="2773"/>
                <a:ext cx="394" cy="123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53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2" y="2146"/>
                <a:ext cx="59" cy="276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54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77" y="219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55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48" y="2424"/>
                <a:ext cx="59" cy="25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56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89" y="3415"/>
                <a:ext cx="53" cy="111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6532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96" y="5792"/>
              <a:ext cx="1362" cy="73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6533" name="Group 112"/>
            <p:cNvGrpSpPr>
              <a:grpSpLocks noChangeAspect="1"/>
            </p:cNvGrpSpPr>
            <p:nvPr/>
          </p:nvGrpSpPr>
          <p:grpSpPr>
            <a:xfrm rot="3371737">
              <a:off x="6764" y="5605"/>
              <a:ext cx="267" cy="545"/>
              <a:chOff x="4224" y="2256"/>
              <a:chExt cx="635" cy="1272"/>
            </a:xfrm>
          </p:grpSpPr>
          <p:sp>
            <p:nvSpPr>
              <p:cNvPr id="259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383" y="3199"/>
                <a:ext cx="53" cy="321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0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073" y="2751"/>
                <a:ext cx="392" cy="759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1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240" y="2749"/>
                <a:ext cx="398" cy="128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2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2" y="2278"/>
                <a:ext cx="53" cy="280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3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98" y="226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4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29" y="2611"/>
                <a:ext cx="47" cy="26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5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76" y="3415"/>
                <a:ext cx="53" cy="117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541" name="Group 112"/>
            <p:cNvGrpSpPr>
              <a:grpSpLocks noChangeAspect="1"/>
            </p:cNvGrpSpPr>
            <p:nvPr/>
          </p:nvGrpSpPr>
          <p:grpSpPr>
            <a:xfrm rot="3371737">
              <a:off x="6707" y="6419"/>
              <a:ext cx="270" cy="542"/>
              <a:chOff x="4224" y="2256"/>
              <a:chExt cx="635" cy="1272"/>
            </a:xfrm>
          </p:grpSpPr>
          <p:sp>
            <p:nvSpPr>
              <p:cNvPr id="267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490" y="3098"/>
                <a:ext cx="53" cy="322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8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106" y="2505"/>
                <a:ext cx="394" cy="750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69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180" y="2773"/>
                <a:ext cx="394" cy="123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70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2" y="2146"/>
                <a:ext cx="59" cy="276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71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77" y="219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72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48" y="2424"/>
                <a:ext cx="59" cy="25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73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89" y="3415"/>
                <a:ext cx="53" cy="111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pic>
          <p:nvPicPr>
            <p:cNvPr id="16549" name="Picture 3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5496" y="5838"/>
              <a:ext cx="1362" cy="73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6550" name="Group 112"/>
            <p:cNvGrpSpPr>
              <a:grpSpLocks noChangeAspect="1"/>
            </p:cNvGrpSpPr>
            <p:nvPr/>
          </p:nvGrpSpPr>
          <p:grpSpPr>
            <a:xfrm rot="3371737">
              <a:off x="6764" y="5605"/>
              <a:ext cx="267" cy="545"/>
              <a:chOff x="4224" y="2256"/>
              <a:chExt cx="635" cy="1272"/>
            </a:xfrm>
          </p:grpSpPr>
          <p:sp>
            <p:nvSpPr>
              <p:cNvPr id="276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383" y="3199"/>
                <a:ext cx="53" cy="321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77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073" y="2751"/>
                <a:ext cx="392" cy="759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78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240" y="2749"/>
                <a:ext cx="398" cy="128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79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2" y="2278"/>
                <a:ext cx="53" cy="280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80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98" y="226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81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29" y="2611"/>
                <a:ext cx="47" cy="26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82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76" y="3415"/>
                <a:ext cx="53" cy="117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558" name="Group 112"/>
            <p:cNvGrpSpPr>
              <a:grpSpLocks noChangeAspect="1"/>
            </p:cNvGrpSpPr>
            <p:nvPr/>
          </p:nvGrpSpPr>
          <p:grpSpPr>
            <a:xfrm rot="3371737">
              <a:off x="6707" y="6419"/>
              <a:ext cx="270" cy="542"/>
              <a:chOff x="4224" y="2256"/>
              <a:chExt cx="635" cy="1272"/>
            </a:xfrm>
          </p:grpSpPr>
          <p:sp>
            <p:nvSpPr>
              <p:cNvPr id="284" name="Rectangle 113"/>
              <p:cNvSpPr>
                <a:spLocks noChangeAspect="1" noChangeArrowheads="1"/>
              </p:cNvSpPr>
              <p:nvPr/>
            </p:nvSpPr>
            <p:spPr bwMode="auto">
              <a:xfrm rot="24035">
                <a:off x="4490" y="3098"/>
                <a:ext cx="53" cy="322"/>
              </a:xfrm>
              <a:prstGeom prst="rect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85" name="AutoShape 114"/>
              <p:cNvSpPr>
                <a:spLocks noChangeAspect="1" noChangeArrowheads="1"/>
              </p:cNvSpPr>
              <p:nvPr/>
            </p:nvSpPr>
            <p:spPr bwMode="auto">
              <a:xfrm rot="24035">
                <a:off x="4106" y="2505"/>
                <a:ext cx="394" cy="750"/>
              </a:xfrm>
              <a:prstGeom prst="can">
                <a:avLst>
                  <a:gd name="adj" fmla="val 29359"/>
                </a:avLst>
              </a:prstGeom>
              <a:solidFill>
                <a:sysClr val="window" lastClr="FFFFFF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86" name="Oval 116"/>
              <p:cNvSpPr>
                <a:spLocks noChangeAspect="1" noChangeArrowheads="1"/>
              </p:cNvSpPr>
              <p:nvPr/>
            </p:nvSpPr>
            <p:spPr bwMode="auto">
              <a:xfrm rot="24035">
                <a:off x="4180" y="2773"/>
                <a:ext cx="394" cy="123"/>
              </a:xfrm>
              <a:prstGeom prst="ellips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87" name="AutoShape 117"/>
              <p:cNvSpPr>
                <a:spLocks noChangeAspect="1" noChangeArrowheads="1"/>
              </p:cNvSpPr>
              <p:nvPr/>
            </p:nvSpPr>
            <p:spPr bwMode="auto">
              <a:xfrm rot="24035">
                <a:off x="4452" y="2146"/>
                <a:ext cx="59" cy="276"/>
              </a:xfrm>
              <a:prstGeom prst="can">
                <a:avLst>
                  <a:gd name="adj" fmla="val 27028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88" name="Line 118"/>
              <p:cNvSpPr>
                <a:spLocks noChangeAspect="1" noChangeShapeType="1"/>
              </p:cNvSpPr>
              <p:nvPr/>
            </p:nvSpPr>
            <p:spPr bwMode="auto">
              <a:xfrm rot="24035">
                <a:off x="4177" y="2190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808080"/>
                </a:solidFill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89" name="AutoShape 119"/>
              <p:cNvSpPr>
                <a:spLocks noChangeAspect="1" noChangeArrowheads="1"/>
              </p:cNvSpPr>
              <p:nvPr/>
            </p:nvSpPr>
            <p:spPr bwMode="auto">
              <a:xfrm rot="24035">
                <a:off x="4448" y="2424"/>
                <a:ext cx="59" cy="258"/>
              </a:xfrm>
              <a:prstGeom prst="can">
                <a:avLst>
                  <a:gd name="adj" fmla="val 25375"/>
                </a:avLst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round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290" name="AutoShape 120"/>
              <p:cNvSpPr>
                <a:spLocks noChangeAspect="1" noChangeArrowheads="1"/>
              </p:cNvSpPr>
              <p:nvPr/>
            </p:nvSpPr>
            <p:spPr bwMode="auto">
              <a:xfrm rot="-10775965">
                <a:off x="4489" y="3415"/>
                <a:ext cx="53" cy="111"/>
              </a:xfrm>
              <a:prstGeom prst="rtTriangle">
                <a:avLst/>
              </a:prstGeom>
              <a:solidFill>
                <a:srgbClr val="808080"/>
              </a:solidFill>
              <a:ln w="12700">
                <a:solidFill>
                  <a:srgbClr val="808080"/>
                </a:solidFill>
                <a:miter lim="800000"/>
              </a:ln>
            </p:spPr>
            <p:txBody>
              <a:bodyPr wrap="none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lt"/>
                  <a:ea typeface="+mn-ea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566" name="TextBox 32"/>
            <p:cNvSpPr txBox="1"/>
            <p:nvPr/>
          </p:nvSpPr>
          <p:spPr>
            <a:xfrm>
              <a:off x="2359" y="5485"/>
              <a:ext cx="3023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>
                <a:buFont typeface="Arial" panose="020B0604020202020204" pitchFamily="34" charset="0"/>
                <a:buNone/>
              </a:pPr>
              <a:r>
                <a:rPr lang="en-US" altLang="zh-CN" sz="1200" b="1" dirty="0">
                  <a:solidFill>
                    <a:srgbClr val="000000"/>
                  </a:solidFill>
                  <a:latin typeface="Times New Roman" panose="02020603050405020304" charset="0"/>
                  <a:ea typeface="宋体" panose="02010600030101010101" pitchFamily="2" charset="-122"/>
                </a:rPr>
                <a:t>KMS11-NEK2 cells 2x10</a:t>
              </a:r>
              <a:r>
                <a:rPr lang="en-US" altLang="zh-CN" sz="1200" b="1" baseline="30000" dirty="0">
                  <a:solidFill>
                    <a:srgbClr val="000000"/>
                  </a:solidFill>
                  <a:latin typeface="Times New Roman" panose="02020603050405020304" charset="0"/>
                  <a:ea typeface="宋体" panose="02010600030101010101" pitchFamily="2" charset="-122"/>
                </a:rPr>
                <a:t>6</a:t>
              </a:r>
              <a:endParaRPr lang="en-US" altLang="zh-CN" sz="1200" b="1" baseline="30000" dirty="0">
                <a:solidFill>
                  <a:srgbClr val="000000"/>
                </a:solidFill>
                <a:latin typeface="Times New Roman" panose="02020603050405020304" charset="0"/>
                <a:ea typeface="宋体" panose="02010600030101010101" pitchFamily="2" charset="-122"/>
              </a:endParaRPr>
            </a:p>
            <a:p>
              <a:pPr>
                <a:buFont typeface="Arial" panose="020B0604020202020204" pitchFamily="34" charset="0"/>
                <a:buNone/>
              </a:pPr>
              <a:r>
                <a:rPr lang="zh-CN" altLang="en-US" sz="1200" b="1" dirty="0">
                  <a:solidFill>
                    <a:srgbClr val="000000"/>
                  </a:solidFill>
                  <a:latin typeface="Times New Roman" panose="02020603050405020304" charset="0"/>
                  <a:ea typeface="宋体" panose="02010600030101010101" pitchFamily="2" charset="-122"/>
                </a:rPr>
                <a:t>皮下</a:t>
              </a:r>
              <a:endParaRPr lang="zh-CN" altLang="en-US" sz="1200" b="1" dirty="0">
                <a:solidFill>
                  <a:srgbClr val="000000"/>
                </a:solidFill>
                <a:latin typeface="Times New Roman" panose="02020603050405020304" charset="0"/>
                <a:ea typeface="Times New Roman" panose="02020603050405020304" charset="0"/>
              </a:endParaRPr>
            </a:p>
          </p:txBody>
        </p:sp>
      </p:grpSp>
      <p:sp>
        <p:nvSpPr>
          <p:cNvPr id="16568" name="文本框 7"/>
          <p:cNvSpPr txBox="1"/>
          <p:nvPr/>
        </p:nvSpPr>
        <p:spPr>
          <a:xfrm>
            <a:off x="1044575" y="5084763"/>
            <a:ext cx="882650" cy="14763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D10</a:t>
            </a:r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成瘤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测量体重及瘤体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569" name="文本框 8"/>
          <p:cNvSpPr txBox="1"/>
          <p:nvPr/>
        </p:nvSpPr>
        <p:spPr>
          <a:xfrm>
            <a:off x="2006600" y="5070475"/>
            <a:ext cx="882650" cy="14763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D12</a:t>
            </a:r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测量体重及瘤体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16570" name="组合 9"/>
          <p:cNvGrpSpPr/>
          <p:nvPr/>
        </p:nvGrpSpPr>
        <p:grpSpPr>
          <a:xfrm>
            <a:off x="7640638" y="3362325"/>
            <a:ext cx="717550" cy="963613"/>
            <a:chOff x="9241" y="5458"/>
            <a:chExt cx="1716" cy="2550"/>
          </a:xfrm>
        </p:grpSpPr>
        <p:grpSp>
          <p:nvGrpSpPr>
            <p:cNvPr id="16571" name="组合 6"/>
            <p:cNvGrpSpPr/>
            <p:nvPr/>
          </p:nvGrpSpPr>
          <p:grpSpPr>
            <a:xfrm>
              <a:off x="9241" y="5458"/>
              <a:ext cx="1701" cy="705"/>
              <a:chOff x="3563888" y="3608440"/>
              <a:chExt cx="1080120" cy="447478"/>
            </a:xfrm>
          </p:grpSpPr>
          <p:pic>
            <p:nvPicPr>
              <p:cNvPr id="16572" name="Picture 3"/>
              <p:cNvPicPr>
                <a:picLocks noChangeAspect="1"/>
              </p:cNvPicPr>
              <p:nvPr/>
            </p:nvPicPr>
            <p:blipFill>
              <a:blip r:embed="rId3">
                <a:lum bright="19995"/>
              </a:blip>
              <a:stretch>
                <a:fillRect/>
              </a:stretch>
            </p:blipFill>
            <p:spPr>
              <a:xfrm>
                <a:off x="3563888" y="3608440"/>
                <a:ext cx="1080120" cy="447478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12" name="矩形 11"/>
              <p:cNvSpPr/>
              <p:nvPr/>
            </p:nvSpPr>
            <p:spPr>
              <a:xfrm>
                <a:off x="3563888" y="3608440"/>
                <a:ext cx="1080120" cy="43204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fontAlgn="base"/>
                <a:endParaRPr lang="zh-CN" altLang="en-US" strike="noStrike" noProof="1"/>
              </a:p>
            </p:txBody>
          </p:sp>
        </p:grpSp>
        <p:grpSp>
          <p:nvGrpSpPr>
            <p:cNvPr id="16574" name="组合 8"/>
            <p:cNvGrpSpPr/>
            <p:nvPr/>
          </p:nvGrpSpPr>
          <p:grpSpPr>
            <a:xfrm>
              <a:off x="9241" y="7328"/>
              <a:ext cx="1716" cy="680"/>
              <a:chOff x="3707904" y="5372055"/>
              <a:chExt cx="1089922" cy="432048"/>
            </a:xfrm>
          </p:grpSpPr>
          <p:pic>
            <p:nvPicPr>
              <p:cNvPr id="16575" name="Picture 2"/>
              <p:cNvPicPr>
                <a:picLocks noChangeAspect="1"/>
              </p:cNvPicPr>
              <p:nvPr/>
            </p:nvPicPr>
            <p:blipFill>
              <a:blip r:embed="rId4">
                <a:lum bright="9998"/>
              </a:blip>
              <a:stretch>
                <a:fillRect/>
              </a:stretch>
            </p:blipFill>
            <p:spPr>
              <a:xfrm>
                <a:off x="3707904" y="5372055"/>
                <a:ext cx="1089922" cy="432048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28" name="矩形 27"/>
              <p:cNvSpPr/>
              <p:nvPr/>
            </p:nvSpPr>
            <p:spPr>
              <a:xfrm>
                <a:off x="3707904" y="5372055"/>
                <a:ext cx="1080120" cy="42366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fontAlgn="base"/>
                <a:endParaRPr lang="zh-CN" altLang="en-US" strike="noStrike" noProof="1"/>
              </a:p>
            </p:txBody>
          </p:sp>
        </p:grpSp>
        <p:grpSp>
          <p:nvGrpSpPr>
            <p:cNvPr id="16577" name="组合 19"/>
            <p:cNvGrpSpPr/>
            <p:nvPr/>
          </p:nvGrpSpPr>
          <p:grpSpPr>
            <a:xfrm>
              <a:off x="9241" y="6421"/>
              <a:ext cx="1701" cy="691"/>
              <a:chOff x="5868144" y="4005064"/>
              <a:chExt cx="1080120" cy="438799"/>
            </a:xfrm>
          </p:grpSpPr>
          <p:pic>
            <p:nvPicPr>
              <p:cNvPr id="16578" name="Picture 3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68144" y="4005064"/>
                <a:ext cx="1080120" cy="438799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44" name="矩形 43"/>
              <p:cNvSpPr/>
              <p:nvPr/>
            </p:nvSpPr>
            <p:spPr>
              <a:xfrm>
                <a:off x="5868144" y="4005064"/>
                <a:ext cx="1080120" cy="43204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 fontAlgn="base"/>
                <a:endParaRPr lang="zh-CN" altLang="en-US" strike="noStrike" noProof="1"/>
              </a:p>
            </p:txBody>
          </p:sp>
        </p:grpSp>
      </p:grpSp>
      <p:grpSp>
        <p:nvGrpSpPr>
          <p:cNvPr id="16580" name="组合 47"/>
          <p:cNvGrpSpPr/>
          <p:nvPr/>
        </p:nvGrpSpPr>
        <p:grpSpPr>
          <a:xfrm>
            <a:off x="7947025" y="1341438"/>
            <a:ext cx="792163" cy="1752600"/>
            <a:chOff x="9966" y="2131"/>
            <a:chExt cx="1248" cy="2761"/>
          </a:xfrm>
        </p:grpSpPr>
        <p:sp>
          <p:nvSpPr>
            <p:cNvPr id="16581" name="TextBox 11"/>
            <p:cNvSpPr txBox="1"/>
            <p:nvPr/>
          </p:nvSpPr>
          <p:spPr>
            <a:xfrm rot="-3444655">
              <a:off x="8895" y="3241"/>
              <a:ext cx="2722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 b="1" dirty="0">
                  <a:latin typeface="Arial" panose="020B0604020202020204" pitchFamily="34" charset="0"/>
                  <a:ea typeface="宋体" panose="02010600030101010101" pitchFamily="2" charset="-122"/>
                </a:rPr>
                <a:t>KMS11 NEK2</a:t>
              </a:r>
              <a:r>
                <a:rPr lang="en-US" altLang="zh-CN" b="1" dirty="0">
                  <a:latin typeface="Arial" panose="020B0604020202020204" pitchFamily="34" charset="0"/>
                  <a:ea typeface="宋体" panose="02010600030101010101" pitchFamily="2" charset="-122"/>
                </a:rPr>
                <a:t> </a:t>
              </a:r>
              <a:r>
                <a:rPr lang="en-US" altLang="zh-CN" sz="1200" b="1" dirty="0">
                  <a:latin typeface="Arial" panose="020B0604020202020204" pitchFamily="34" charset="0"/>
                  <a:ea typeface="宋体" panose="02010600030101010101" pitchFamily="2" charset="-122"/>
                </a:rPr>
                <a:t>EV</a:t>
              </a:r>
              <a:endParaRPr lang="zh-CN" altLang="en-US" sz="1200" b="1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582" name="TextBox 12"/>
            <p:cNvSpPr txBox="1"/>
            <p:nvPr/>
          </p:nvSpPr>
          <p:spPr>
            <a:xfrm rot="-3444655">
              <a:off x="9636" y="3275"/>
              <a:ext cx="2722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 b="1" dirty="0">
                  <a:latin typeface="Arial" panose="020B0604020202020204" pitchFamily="34" charset="0"/>
                  <a:ea typeface="宋体" panose="02010600030101010101" pitchFamily="2" charset="-122"/>
                </a:rPr>
                <a:t>KMS11 NEK2 OE</a:t>
              </a:r>
              <a:endParaRPr lang="zh-CN" altLang="en-US" sz="1200" b="1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16583" name="组合 50"/>
          <p:cNvGrpSpPr/>
          <p:nvPr/>
        </p:nvGrpSpPr>
        <p:grpSpPr>
          <a:xfrm>
            <a:off x="6492875" y="3260725"/>
            <a:ext cx="957263" cy="1150938"/>
            <a:chOff x="7475" y="5761"/>
            <a:chExt cx="1507" cy="1811"/>
          </a:xfrm>
        </p:grpSpPr>
        <p:sp>
          <p:nvSpPr>
            <p:cNvPr id="16584" name="TextBox 9"/>
            <p:cNvSpPr txBox="1"/>
            <p:nvPr/>
          </p:nvSpPr>
          <p:spPr>
            <a:xfrm>
              <a:off x="7508" y="7138"/>
              <a:ext cx="1474" cy="43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200" b="1" dirty="0">
                  <a:latin typeface="Arial" panose="020B0604020202020204" pitchFamily="34" charset="0"/>
                  <a:ea typeface="宋体" panose="02010600030101010101" pitchFamily="2" charset="-122"/>
                </a:rPr>
                <a:t>GAPDH</a:t>
              </a:r>
              <a:endParaRPr lang="zh-CN" altLang="en-US" sz="1200" b="1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585" name="TextBox 10"/>
            <p:cNvSpPr txBox="1"/>
            <p:nvPr/>
          </p:nvSpPr>
          <p:spPr>
            <a:xfrm>
              <a:off x="7475" y="5761"/>
              <a:ext cx="1474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b="1" dirty="0">
                  <a:latin typeface="Arial" panose="020B0604020202020204" pitchFamily="34" charset="0"/>
                  <a:ea typeface="宋体" panose="02010600030101010101" pitchFamily="2" charset="-122"/>
                </a:rPr>
                <a:t>   </a:t>
              </a:r>
              <a:r>
                <a:rPr lang="en-US" altLang="zh-CN" sz="1200" b="1" dirty="0">
                  <a:latin typeface="Arial" panose="020B0604020202020204" pitchFamily="34" charset="0"/>
                  <a:ea typeface="宋体" panose="02010600030101010101" pitchFamily="2" charset="-122"/>
                </a:rPr>
                <a:t>NEK2</a:t>
              </a:r>
              <a:endParaRPr lang="zh-CN" altLang="en-US" sz="1200" b="1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586" name="TextBox 20"/>
            <p:cNvSpPr txBox="1"/>
            <p:nvPr/>
          </p:nvSpPr>
          <p:spPr>
            <a:xfrm>
              <a:off x="7548" y="6421"/>
              <a:ext cx="1361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b="1" dirty="0">
                  <a:latin typeface="Arial" panose="020B0604020202020204" pitchFamily="34" charset="0"/>
                  <a:ea typeface="宋体" panose="02010600030101010101" pitchFamily="2" charset="-122"/>
                </a:rPr>
                <a:t>    </a:t>
              </a:r>
              <a:r>
                <a:rPr lang="en-US" altLang="zh-CN" sz="1200" b="1" dirty="0">
                  <a:latin typeface="Arial" panose="020B0604020202020204" pitchFamily="34" charset="0"/>
                  <a:ea typeface="宋体" panose="02010600030101010101" pitchFamily="2" charset="-122"/>
                </a:rPr>
                <a:t>p53</a:t>
              </a:r>
              <a:endParaRPr lang="en-US" altLang="zh-CN" sz="1200" b="1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6587" name="文本框 8"/>
          <p:cNvSpPr txBox="1"/>
          <p:nvPr/>
        </p:nvSpPr>
        <p:spPr>
          <a:xfrm>
            <a:off x="2930525" y="5081588"/>
            <a:ext cx="882650" cy="14763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D16</a:t>
            </a:r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测量体重及瘤体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588" name="文本框 8"/>
          <p:cNvSpPr txBox="1"/>
          <p:nvPr/>
        </p:nvSpPr>
        <p:spPr>
          <a:xfrm>
            <a:off x="3789363" y="5080000"/>
            <a:ext cx="882650" cy="14763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D18</a:t>
            </a:r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测量体重及瘤体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589" name="文本框 8"/>
          <p:cNvSpPr txBox="1"/>
          <p:nvPr/>
        </p:nvSpPr>
        <p:spPr>
          <a:xfrm>
            <a:off x="4697413" y="5060950"/>
            <a:ext cx="882650" cy="14763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D21</a:t>
            </a:r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测量体重及瘤体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590" name="文本框 8"/>
          <p:cNvSpPr txBox="1"/>
          <p:nvPr/>
        </p:nvSpPr>
        <p:spPr>
          <a:xfrm>
            <a:off x="5637213" y="5048250"/>
            <a:ext cx="882650" cy="1752600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anchor="t">
            <a:spAutoFit/>
          </a:bodyPr>
          <a:p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D23</a:t>
            </a:r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测量体重及瘤体，取瘤节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09" name="图片 1" descr="整体照片"/>
          <p:cNvPicPr>
            <a:picLocks noChangeAspect="1"/>
          </p:cNvPicPr>
          <p:nvPr/>
        </p:nvPicPr>
        <p:blipFill>
          <a:blip r:embed="rId1">
            <a:lum bright="17999"/>
          </a:blip>
          <a:stretch>
            <a:fillRect/>
          </a:stretch>
        </p:blipFill>
        <p:spPr>
          <a:xfrm>
            <a:off x="119063" y="1360488"/>
            <a:ext cx="2697162" cy="3619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7410" name="图片 2" descr="EV"/>
          <p:cNvPicPr>
            <a:picLocks noChangeAspect="1"/>
          </p:cNvPicPr>
          <p:nvPr/>
        </p:nvPicPr>
        <p:blipFill>
          <a:blip r:embed="rId2"/>
          <a:srcRect l="-1320" t="-25645" r="1320" b="25645"/>
          <a:stretch>
            <a:fillRect/>
          </a:stretch>
        </p:blipFill>
        <p:spPr>
          <a:xfrm>
            <a:off x="5045075" y="666750"/>
            <a:ext cx="1300163" cy="275431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7411" name="组合 10"/>
          <p:cNvGrpSpPr/>
          <p:nvPr/>
        </p:nvGrpSpPr>
        <p:grpSpPr>
          <a:xfrm>
            <a:off x="5102225" y="1374775"/>
            <a:ext cx="2657475" cy="2800350"/>
            <a:chOff x="5133" y="2222"/>
            <a:chExt cx="4183" cy="4410"/>
          </a:xfrm>
        </p:grpSpPr>
        <p:pic>
          <p:nvPicPr>
            <p:cNvPr id="17412" name="图片 3" descr="O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95" y="2222"/>
              <a:ext cx="2121" cy="3204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7413" name="文本框 4"/>
            <p:cNvSpPr txBox="1"/>
            <p:nvPr/>
          </p:nvSpPr>
          <p:spPr>
            <a:xfrm>
              <a:off x="5133" y="5764"/>
              <a:ext cx="1274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400">
                  <a:latin typeface="Arial" panose="020B0604020202020204" pitchFamily="34" charset="0"/>
                  <a:ea typeface="宋体" panose="02010600030101010101" pitchFamily="2" charset="-122"/>
                </a:rPr>
                <a:t>KMS11 EV</a:t>
              </a:r>
              <a:endParaRPr lang="en-US" altLang="zh-CN" sz="140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14" name="文本框 5"/>
            <p:cNvSpPr txBox="1"/>
            <p:nvPr/>
          </p:nvSpPr>
          <p:spPr>
            <a:xfrm>
              <a:off x="7408" y="5810"/>
              <a:ext cx="1274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400">
                  <a:latin typeface="Arial" panose="020B0604020202020204" pitchFamily="34" charset="0"/>
                  <a:ea typeface="宋体" panose="02010600030101010101" pitchFamily="2" charset="-122"/>
                </a:rPr>
                <a:t>KMS11 OE</a:t>
              </a:r>
              <a:endParaRPr lang="en-US" altLang="zh-CN" sz="140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pic>
        <p:nvPicPr>
          <p:cNvPr id="17415" name="图片 6" descr="DSC011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5" y="5130800"/>
            <a:ext cx="2800350" cy="16335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416" name="文本框 8"/>
          <p:cNvSpPr txBox="1"/>
          <p:nvPr/>
        </p:nvSpPr>
        <p:spPr>
          <a:xfrm>
            <a:off x="3240088" y="5068888"/>
            <a:ext cx="809625" cy="5222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400">
                <a:latin typeface="Arial" panose="020B0604020202020204" pitchFamily="34" charset="0"/>
                <a:ea typeface="宋体" panose="02010600030101010101" pitchFamily="2" charset="-122"/>
              </a:rPr>
              <a:t>KMS11 EV</a:t>
            </a:r>
            <a:endParaRPr lang="en-US" altLang="zh-CN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417" name="文本框 9"/>
          <p:cNvSpPr txBox="1"/>
          <p:nvPr/>
        </p:nvSpPr>
        <p:spPr>
          <a:xfrm>
            <a:off x="3281363" y="6073775"/>
            <a:ext cx="8096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400">
                <a:latin typeface="Arial" panose="020B0604020202020204" pitchFamily="34" charset="0"/>
                <a:ea typeface="宋体" panose="02010600030101010101" pitchFamily="2" charset="-122"/>
              </a:rPr>
              <a:t>KMS11 OE</a:t>
            </a:r>
            <a:endParaRPr lang="en-US" altLang="zh-CN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418" name="文本框 11"/>
          <p:cNvSpPr txBox="1"/>
          <p:nvPr/>
        </p:nvSpPr>
        <p:spPr>
          <a:xfrm>
            <a:off x="2940050" y="1704975"/>
            <a:ext cx="8096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400">
                <a:latin typeface="Arial" panose="020B0604020202020204" pitchFamily="34" charset="0"/>
                <a:ea typeface="宋体" panose="02010600030101010101" pitchFamily="2" charset="-122"/>
              </a:rPr>
              <a:t>KMS11 EV</a:t>
            </a:r>
            <a:endParaRPr lang="en-US" altLang="zh-CN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419" name="文本框 12"/>
          <p:cNvSpPr txBox="1"/>
          <p:nvPr/>
        </p:nvSpPr>
        <p:spPr>
          <a:xfrm>
            <a:off x="3054350" y="3552825"/>
            <a:ext cx="809625" cy="52228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US" altLang="zh-CN" sz="1400">
                <a:latin typeface="Arial" panose="020B0604020202020204" pitchFamily="34" charset="0"/>
                <a:ea typeface="宋体" panose="02010600030101010101" pitchFamily="2" charset="-122"/>
              </a:rPr>
              <a:t>KMS11 OE</a:t>
            </a:r>
            <a:endParaRPr lang="en-US" altLang="zh-CN" sz="14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7420" name="图片 14" descr="123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325" y="4075113"/>
            <a:ext cx="2614613" cy="14795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7421" name="组合 1"/>
          <p:cNvGrpSpPr/>
          <p:nvPr/>
        </p:nvGrpSpPr>
        <p:grpSpPr>
          <a:xfrm>
            <a:off x="7723188" y="4292600"/>
            <a:ext cx="825500" cy="1271588"/>
            <a:chOff x="12240" y="8433"/>
            <a:chExt cx="1299" cy="2002"/>
          </a:xfrm>
        </p:grpSpPr>
        <p:sp>
          <p:nvSpPr>
            <p:cNvPr id="17422" name="文本框 15"/>
            <p:cNvSpPr txBox="1"/>
            <p:nvPr/>
          </p:nvSpPr>
          <p:spPr>
            <a:xfrm>
              <a:off x="12240" y="8432"/>
              <a:ext cx="1275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400">
                  <a:latin typeface="Arial" panose="020B0604020202020204" pitchFamily="34" charset="0"/>
                  <a:ea typeface="宋体" panose="02010600030101010101" pitchFamily="2" charset="-122"/>
                </a:rPr>
                <a:t>KMS11 EV</a:t>
              </a:r>
              <a:endParaRPr lang="en-US" altLang="zh-CN" sz="140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423" name="文本框 16"/>
            <p:cNvSpPr txBox="1"/>
            <p:nvPr/>
          </p:nvSpPr>
          <p:spPr>
            <a:xfrm>
              <a:off x="12265" y="9612"/>
              <a:ext cx="1275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r>
                <a:rPr lang="en-US" altLang="zh-CN" sz="1400">
                  <a:latin typeface="Arial" panose="020B0604020202020204" pitchFamily="34" charset="0"/>
                  <a:ea typeface="宋体" panose="02010600030101010101" pitchFamily="2" charset="-122"/>
                </a:rPr>
                <a:t>KMS11 OE</a:t>
              </a:r>
              <a:endParaRPr lang="en-US" altLang="zh-CN" sz="140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17424" name="文本框 1"/>
          <p:cNvSpPr txBox="1"/>
          <p:nvPr/>
        </p:nvSpPr>
        <p:spPr>
          <a:xfrm>
            <a:off x="76200" y="188913"/>
            <a:ext cx="9144000" cy="9525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KMS11 EV/OE</a:t>
            </a:r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</a:rPr>
              <a:t>细胞皮下成瘤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 NOD/SCID/</a:t>
            </a:r>
            <a:r>
              <a:rPr lang="el-GR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γ 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c</a:t>
            </a:r>
            <a:r>
              <a:rPr lang="en-US" altLang="zh-CN" sz="2800" b="1" baseline="30000" dirty="0">
                <a:latin typeface="Times New Roman" panose="02020603050405020304" charset="0"/>
                <a:ea typeface="宋体" panose="02010600030101010101" pitchFamily="2" charset="-122"/>
              </a:rPr>
              <a:t>null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 mouse </a:t>
            </a:r>
            <a:endParaRPr lang="en-US" altLang="zh-CN" sz="2800" b="1" dirty="0">
              <a:latin typeface="Times New Roman" panose="02020603050405020304" charset="0"/>
              <a:ea typeface="宋体" panose="02010600030101010101" pitchFamily="2" charset="-122"/>
            </a:endParaRPr>
          </a:p>
          <a:p>
            <a:pPr algn="ctr"/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</a:rPr>
              <a:t>原始图片</a:t>
            </a:r>
            <a:endParaRPr lang="zh-CN" altLang="en-US" sz="2800" b="1" dirty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17425" name="文本框 2"/>
          <p:cNvSpPr txBox="1"/>
          <p:nvPr/>
        </p:nvSpPr>
        <p:spPr>
          <a:xfrm>
            <a:off x="4560888" y="5783263"/>
            <a:ext cx="368300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小结：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</a:rPr>
              <a:t>KMS11 EV/OE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组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瘤节无统计学意义，认为是细胞数量打多了的原因。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433" name="图片 3" descr="小鼠体重变化，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16450" y="2168525"/>
            <a:ext cx="4254500" cy="3352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4" name="图片 4" descr="肿瘤大小 测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38" y="2155825"/>
            <a:ext cx="4427537" cy="33528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435" name="文本框 1"/>
          <p:cNvSpPr txBox="1"/>
          <p:nvPr/>
        </p:nvSpPr>
        <p:spPr>
          <a:xfrm>
            <a:off x="76200" y="188913"/>
            <a:ext cx="9144000" cy="9525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KMS11 EV/OE</a:t>
            </a:r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</a:rPr>
              <a:t>细胞皮下成瘤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 NOD/SCID/</a:t>
            </a:r>
            <a:r>
              <a:rPr lang="el-GR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γ 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c</a:t>
            </a:r>
            <a:r>
              <a:rPr lang="en-US" altLang="zh-CN" sz="2800" b="1" baseline="30000" dirty="0">
                <a:latin typeface="Times New Roman" panose="02020603050405020304" charset="0"/>
                <a:ea typeface="宋体" panose="02010600030101010101" pitchFamily="2" charset="-122"/>
              </a:rPr>
              <a:t>null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 mouse</a:t>
            </a:r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</a:rPr>
              <a:t>瘤体积及体重分析</a:t>
            </a:r>
            <a:endParaRPr lang="zh-CN" altLang="en-US" sz="2800" b="1" dirty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18436" name="文本框 2"/>
          <p:cNvSpPr txBox="1"/>
          <p:nvPr/>
        </p:nvSpPr>
        <p:spPr>
          <a:xfrm>
            <a:off x="1181100" y="5673725"/>
            <a:ext cx="6110288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小结：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KMS11 EV/OE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组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瘤节，体重无统计学意义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Data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4145" y="1998980"/>
            <a:ext cx="5840730" cy="3505835"/>
          </a:xfrm>
          <a:prstGeom prst="rect">
            <a:avLst/>
          </a:prstGeom>
        </p:spPr>
      </p:pic>
      <p:sp>
        <p:nvSpPr>
          <p:cNvPr id="18435" name="文本框 1"/>
          <p:cNvSpPr txBox="1"/>
          <p:nvPr/>
        </p:nvSpPr>
        <p:spPr>
          <a:xfrm>
            <a:off x="218440" y="395923"/>
            <a:ext cx="9144000" cy="95313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H929</a:t>
            </a:r>
            <a:r>
              <a:rPr lang="zh-CN" altLang="en-US" sz="2800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、</a:t>
            </a:r>
            <a:r>
              <a:rPr lang="en-US" altLang="zh-CN" sz="2800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ARP1</a:t>
            </a:r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</a:rPr>
              <a:t>细胞皮下成瘤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 NOD/SCID/</a:t>
            </a:r>
            <a:r>
              <a:rPr lang="el-GR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γ 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c</a:t>
            </a:r>
            <a:r>
              <a:rPr lang="en-US" altLang="zh-CN" sz="2800" b="1" baseline="30000" dirty="0">
                <a:latin typeface="Times New Roman" panose="02020603050405020304" charset="0"/>
                <a:ea typeface="宋体" panose="02010600030101010101" pitchFamily="2" charset="-122"/>
              </a:rPr>
              <a:t>null</a:t>
            </a:r>
            <a:r>
              <a:rPr lang="en-US" altLang="zh-CN" sz="2800" b="1" dirty="0">
                <a:latin typeface="Times New Roman" panose="02020603050405020304" charset="0"/>
                <a:ea typeface="宋体" panose="02010600030101010101" pitchFamily="2" charset="-122"/>
              </a:rPr>
              <a:t> mouse</a:t>
            </a:r>
            <a:r>
              <a:rPr lang="zh-CN" altLang="en-US" sz="2800" b="1" dirty="0">
                <a:latin typeface="Times New Roman" panose="02020603050405020304" charset="0"/>
                <a:ea typeface="宋体" panose="02010600030101010101" pitchFamily="2" charset="-122"/>
              </a:rPr>
              <a:t>瘤体积分析</a:t>
            </a:r>
            <a:endParaRPr lang="zh-CN" altLang="en-US" sz="2800" b="1" dirty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5180" y="5666740"/>
            <a:ext cx="4929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小结：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H929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比</a:t>
            </a:r>
            <a:r>
              <a:rPr lang="en-US" altLang="zh-CN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ARP1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  <a:sym typeface="宋体" panose="02010600030101010101" pitchFamily="2" charset="-122"/>
              </a:rPr>
              <a:t>细胞成瘤速度快。</a:t>
            </a:r>
            <a:endParaRPr lang="zh-CN" altLang="en-US">
              <a:latin typeface="Arial" panose="020B060402020202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341370" y="374650"/>
            <a:ext cx="48006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小结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844550" y="1435100"/>
            <a:ext cx="711708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动物成瘤实验：打细胞之前做</a:t>
            </a:r>
            <a:r>
              <a:rPr lang="en-US" altLang="zh-CN" sz="2800"/>
              <a:t>WB</a:t>
            </a:r>
            <a:r>
              <a:rPr lang="zh-CN" altLang="en-US" sz="2800"/>
              <a:t>水平鉴定，确保细胞活力及接种数量后再进行实验。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本次实验</a:t>
            </a:r>
            <a:r>
              <a:rPr lang="en-US" altLang="zh-CN" sz="2800"/>
              <a:t>2*106</a:t>
            </a:r>
            <a:r>
              <a:rPr lang="zh-CN" altLang="en-US" sz="2800"/>
              <a:t>细胞较多，</a:t>
            </a:r>
            <a:r>
              <a:rPr lang="en-US" altLang="zh-CN" sz="2800"/>
              <a:t>8*105</a:t>
            </a:r>
            <a:r>
              <a:rPr lang="zh-CN" altLang="en-US" sz="2800"/>
              <a:t>细胞较少，总结经验：下次打</a:t>
            </a:r>
            <a:r>
              <a:rPr lang="en-US" altLang="zh-CN" sz="2800"/>
              <a:t>1.5*106</a:t>
            </a:r>
            <a:r>
              <a:rPr lang="zh-CN" altLang="en-US" sz="2800"/>
              <a:t>细胞。</a:t>
            </a:r>
            <a:endParaRPr lang="zh-CN" altLang="en-US" sz="28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TEMPLATE_TOPIC_ID" val="280617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663</Words>
  <Application>WPS 演示</Application>
  <PresentationFormat>宽屏</PresentationFormat>
  <Paragraphs>97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宋体</vt:lpstr>
      <vt:lpstr>Wingdings</vt:lpstr>
      <vt:lpstr>Times New Roman</vt:lpstr>
      <vt:lpstr>Calibri</vt:lpstr>
      <vt:lpstr>Calibri Light</vt:lpstr>
      <vt:lpstr>微软雅黑</vt:lpstr>
      <vt:lpstr>Arial Unicode MS</vt:lpstr>
      <vt:lpstr>Office 主题</vt:lpstr>
      <vt:lpstr>骨髓瘤细胞BDG小鼠成瘤总结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10</cp:revision>
  <dcterms:created xsi:type="dcterms:W3CDTF">2018-01-15T05:01:00Z</dcterms:created>
  <dcterms:modified xsi:type="dcterms:W3CDTF">2018-08-01T09:14:59Z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  <property fmtid="{D5CDD505-2E9C-101B-9397-08002B2CF9AE}" pid="3" name="KSORubyTemplateID">
    <vt:lpwstr>2</vt:lpwstr>
  </property>
</Properties>
</file>

<file path=docProps/thumbnail.jpeg>
</file>